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7" r:id="rId5"/>
    <p:sldId id="258" r:id="rId6"/>
    <p:sldId id="259" r:id="rId7"/>
    <p:sldId id="261" r:id="rId8"/>
    <p:sldId id="265" r:id="rId9"/>
    <p:sldId id="266" r:id="rId10"/>
    <p:sldId id="270" r:id="rId11"/>
    <p:sldId id="269" r:id="rId12"/>
    <p:sldId id="267" r:id="rId13"/>
    <p:sldId id="264" r:id="rId14"/>
    <p:sldId id="263" r:id="rId15"/>
    <p:sldId id="262" r:id="rId16"/>
    <p:sldId id="26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효진" initials="전" lastIdx="2" clrIdx="0">
    <p:extLst>
      <p:ext uri="{19B8F6BF-5375-455C-9EA6-DF929625EA0E}">
        <p15:presenceInfo xmlns:p15="http://schemas.microsoft.com/office/powerpoint/2012/main" userId="전효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6B492-83F9-4816-A5D5-C384B705A5B9}" v="429" dt="2020-07-25T09:33:23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5T17:28:24.354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F63DD-EF76-48BC-B808-7CB83A3E7236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D56BD-38C4-4436-B17E-711B826DE3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48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프로젝트는 크게 </a:t>
            </a:r>
            <a:r>
              <a:rPr lang="en-US" altLang="ko-KR" dirty="0"/>
              <a:t>3</a:t>
            </a:r>
            <a:r>
              <a:rPr lang="ko-KR" altLang="en-US" dirty="0"/>
              <a:t>개의 모듈로 구성되어 있습니다</a:t>
            </a:r>
            <a:r>
              <a:rPr lang="en-US" altLang="ko-KR" dirty="0"/>
              <a:t>. 2</a:t>
            </a:r>
            <a:r>
              <a:rPr lang="ko-KR" altLang="en-US" dirty="0"/>
              <a:t>개의 봇 모듈이 </a:t>
            </a:r>
            <a:r>
              <a:rPr lang="en-US" altLang="ko-KR" dirty="0"/>
              <a:t>.NET </a:t>
            </a:r>
            <a:r>
              <a:rPr lang="ko-KR" altLang="en-US" dirty="0"/>
              <a:t>기반 </a:t>
            </a:r>
            <a:r>
              <a:rPr lang="ko-KR" altLang="en-US" dirty="0" err="1"/>
              <a:t>웹앱</a:t>
            </a:r>
            <a:r>
              <a:rPr lang="ko-KR" altLang="en-US" dirty="0"/>
              <a:t> 모듈에 </a:t>
            </a:r>
            <a:r>
              <a:rPr lang="ko-KR" altLang="en-US" dirty="0" err="1"/>
              <a:t>임베드</a:t>
            </a:r>
            <a:r>
              <a:rPr lang="ko-KR" altLang="en-US" dirty="0"/>
              <a:t> 되어 있는 구조입니다</a:t>
            </a:r>
            <a:r>
              <a:rPr lang="en-US" altLang="ko-KR" dirty="0"/>
              <a:t>. </a:t>
            </a:r>
            <a:r>
              <a:rPr lang="ko-KR" altLang="en-US" dirty="0" err="1"/>
              <a:t>웹앱은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화면으로 구성되어</a:t>
            </a:r>
            <a:r>
              <a:rPr lang="en-US" altLang="ko-KR" dirty="0"/>
              <a:t>, </a:t>
            </a:r>
            <a:r>
              <a:rPr lang="ko-KR" altLang="en-US" dirty="0"/>
              <a:t>첫번째 화면에서는 강의 동영상과 질의 응답을 수행하는 </a:t>
            </a:r>
            <a:r>
              <a:rPr lang="en-US" altLang="ko-KR" dirty="0"/>
              <a:t>QnAmaker.ai</a:t>
            </a:r>
            <a:r>
              <a:rPr lang="ko-KR" altLang="en-US" dirty="0"/>
              <a:t>기반 </a:t>
            </a:r>
            <a:r>
              <a:rPr lang="ko-KR" altLang="en-US" dirty="0" err="1"/>
              <a:t>챗봇이</a:t>
            </a:r>
            <a:r>
              <a:rPr lang="ko-KR" altLang="en-US" dirty="0"/>
              <a:t> 작동하고</a:t>
            </a:r>
            <a:r>
              <a:rPr lang="en-US" altLang="ko-KR" dirty="0"/>
              <a:t>, </a:t>
            </a:r>
            <a:r>
              <a:rPr lang="ko-KR" altLang="en-US" dirty="0"/>
              <a:t>두번째 화면에서는 </a:t>
            </a:r>
            <a:r>
              <a:rPr lang="en-US" altLang="ko-KR" dirty="0"/>
              <a:t>Azure Database </a:t>
            </a:r>
            <a:r>
              <a:rPr lang="ko-KR" altLang="en-US" dirty="0"/>
              <a:t>의 데이터를 기반으로 퀴즈</a:t>
            </a:r>
            <a:r>
              <a:rPr lang="en-US" altLang="ko-KR" dirty="0"/>
              <a:t>, </a:t>
            </a:r>
            <a:r>
              <a:rPr lang="ko-KR" altLang="en-US" dirty="0"/>
              <a:t>학습자 정보 관리 등을 수행하는 </a:t>
            </a:r>
            <a:r>
              <a:rPr lang="en-US" altLang="ko-KR" dirty="0"/>
              <a:t>complex dialog </a:t>
            </a:r>
            <a:r>
              <a:rPr lang="ko-KR" altLang="en-US" dirty="0"/>
              <a:t>기반 </a:t>
            </a:r>
            <a:r>
              <a:rPr lang="ko-KR" altLang="en-US" dirty="0" err="1"/>
              <a:t>챗봇이</a:t>
            </a:r>
            <a:r>
              <a:rPr lang="ko-KR" altLang="en-US" dirty="0"/>
              <a:t> 동작합니다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D56BD-38C4-4436-B17E-711B826DE3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69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화면에서 강의 동영상 재생과 동시에 질의 응답을 수행하는 </a:t>
            </a:r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 err="1"/>
              <a:t>챗봇은</a:t>
            </a:r>
            <a:r>
              <a:rPr lang="ko-KR" altLang="en-US" dirty="0"/>
              <a:t> 오른쪽과 같은 구조이며 </a:t>
            </a:r>
            <a:r>
              <a:rPr lang="en-US" altLang="ko-KR" dirty="0" err="1"/>
              <a:t>QnAMakerBaseDialog</a:t>
            </a:r>
            <a:r>
              <a:rPr lang="ko-KR" altLang="en-US" dirty="0"/>
              <a:t>에서 </a:t>
            </a:r>
            <a:r>
              <a:rPr lang="en-US" altLang="ko-KR" dirty="0" err="1"/>
              <a:t>QnAMaker</a:t>
            </a:r>
            <a:r>
              <a:rPr lang="en-US" altLang="ko-KR" dirty="0"/>
              <a:t> </a:t>
            </a:r>
            <a:r>
              <a:rPr lang="en-US" altLang="ko-KR" dirty="0" err="1"/>
              <a:t>servic</a:t>
            </a:r>
            <a:r>
              <a:rPr lang="ko-KR" altLang="en-US" dirty="0"/>
              <a:t>를 이용해 </a:t>
            </a:r>
            <a:r>
              <a:rPr lang="en-US" altLang="ko-KR" dirty="0" err="1"/>
              <a:t>QnA</a:t>
            </a:r>
            <a:r>
              <a:rPr lang="en-US" altLang="ko-KR" dirty="0"/>
              <a:t> maker knowledge base</a:t>
            </a:r>
            <a:r>
              <a:rPr lang="ko-KR" altLang="en-US" dirty="0"/>
              <a:t>에 학습된 데이터를 바탕으로 학습자의 질문에 대한 답변을 생성합니다</a:t>
            </a:r>
            <a:r>
              <a:rPr lang="en-US" altLang="ko-KR" dirty="0"/>
              <a:t>. </a:t>
            </a:r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지식베이스는 실제 강의록을 바탕으로 예상 질문과 그에 대한 답변을 저장하여 학습시켰고 </a:t>
            </a:r>
            <a:r>
              <a:rPr lang="en-US" altLang="ko-KR" dirty="0"/>
              <a:t>azure</a:t>
            </a:r>
            <a:r>
              <a:rPr lang="ko-KR" altLang="en-US" dirty="0"/>
              <a:t>의 인공지능 서비스를 이용해 보다 사용자 입력에 대한 유연한 처리가 가능합니다</a:t>
            </a:r>
            <a:r>
              <a:rPr lang="en-US" altLang="ko-KR" dirty="0"/>
              <a:t>. </a:t>
            </a:r>
            <a:r>
              <a:rPr lang="en-US" altLang="ko-KR" dirty="0" err="1"/>
              <a:t>AdaptiveCard.json</a:t>
            </a:r>
            <a:r>
              <a:rPr lang="ko-KR" altLang="en-US" dirty="0"/>
              <a:t> 파일로 </a:t>
            </a:r>
            <a:r>
              <a:rPr lang="en-US" altLang="ko-KR" dirty="0" err="1"/>
              <a:t>AdaptiveCard</a:t>
            </a:r>
            <a:r>
              <a:rPr lang="ko-KR" altLang="en-US" dirty="0"/>
              <a:t>를 디자인하여 </a:t>
            </a:r>
            <a:r>
              <a:rPr lang="en-US" altLang="ko-KR" dirty="0" err="1"/>
              <a:t>QnABot</a:t>
            </a:r>
            <a:r>
              <a:rPr lang="ko-KR" altLang="en-US" dirty="0"/>
              <a:t>이 멤버가 추가될 때마다 </a:t>
            </a:r>
            <a:r>
              <a:rPr lang="en-US" altLang="ko-KR" dirty="0"/>
              <a:t>Welcome</a:t>
            </a:r>
            <a:r>
              <a:rPr lang="ko-KR" altLang="en-US" dirty="0"/>
              <a:t>메세지를 전송할 때 단순한 </a:t>
            </a:r>
            <a:r>
              <a:rPr lang="en-US" altLang="ko-KR" dirty="0" err="1"/>
              <a:t>MessageFactory</a:t>
            </a:r>
            <a:r>
              <a:rPr lang="ko-KR" altLang="en-US" dirty="0"/>
              <a:t>에 의한 텍스트 형태의 출력 대신 이용하도록 하였습니다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D56BD-38C4-4436-B17E-711B826DE3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5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복습 퀴즈 용 </a:t>
            </a:r>
            <a:r>
              <a:rPr lang="ko-KR" altLang="en-US" dirty="0" err="1"/>
              <a:t>챗봇은</a:t>
            </a:r>
            <a:r>
              <a:rPr lang="ko-KR" altLang="en-US" dirty="0"/>
              <a:t> 조금 복잡합니다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챗봇은</a:t>
            </a:r>
            <a:r>
              <a:rPr lang="ko-KR" altLang="en-US" dirty="0"/>
              <a:t> 크게 대화 흐름 제어</a:t>
            </a:r>
            <a:r>
              <a:rPr lang="en-US" altLang="ko-KR" dirty="0"/>
              <a:t>, </a:t>
            </a:r>
            <a:r>
              <a:rPr lang="ko-KR" altLang="en-US" dirty="0"/>
              <a:t>데이터 베이스 조회 및 갱신</a:t>
            </a:r>
            <a:r>
              <a:rPr lang="en-US" altLang="ko-KR" dirty="0"/>
              <a:t>, UI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작업을 합니다</a:t>
            </a:r>
            <a:r>
              <a:rPr lang="en-US" altLang="ko-KR" dirty="0"/>
              <a:t>. </a:t>
            </a:r>
            <a:r>
              <a:rPr lang="ko-KR" altLang="en-US" dirty="0"/>
              <a:t>첫번째로 설명 드릴 대화 흐름 제어는 가이드 문서의 </a:t>
            </a:r>
            <a:r>
              <a:rPr lang="en-US" altLang="ko-KR" dirty="0" err="1"/>
              <a:t>complexdialog.bot</a:t>
            </a:r>
            <a:r>
              <a:rPr lang="ko-KR" altLang="en-US" dirty="0"/>
              <a:t>을 참고하시면 좀 더 이해하기 쉬울 수 있습니다</a:t>
            </a:r>
            <a:r>
              <a:rPr lang="en-US" altLang="ko-KR" dirty="0"/>
              <a:t>. </a:t>
            </a:r>
            <a:r>
              <a:rPr lang="en-US" altLang="ko-KR" dirty="0" err="1"/>
              <a:t>MAinDialog</a:t>
            </a:r>
            <a:r>
              <a:rPr lang="ko-KR" altLang="en-US" dirty="0"/>
              <a:t>에 의해 </a:t>
            </a:r>
            <a:r>
              <a:rPr lang="en-US" altLang="ko-KR" dirty="0" err="1"/>
              <a:t>toplevelDialog</a:t>
            </a:r>
            <a:r>
              <a:rPr lang="ko-KR" altLang="en-US" dirty="0"/>
              <a:t>가 시작되고 탑레벨대화는 </a:t>
            </a:r>
            <a:r>
              <a:rPr lang="ko-KR" altLang="en-US" dirty="0" err="1"/>
              <a:t>디비안퀴즈데이터를</a:t>
            </a:r>
            <a:r>
              <a:rPr lang="ko-KR" altLang="en-US" dirty="0"/>
              <a:t> 하나씩 읽으며 모든 데이터를 읽을 때까지 대화 흐름을 반복합니다</a:t>
            </a:r>
            <a:r>
              <a:rPr lang="en-US" altLang="ko-KR" dirty="0"/>
              <a:t>. </a:t>
            </a:r>
            <a:r>
              <a:rPr lang="ko-KR" altLang="en-US" dirty="0"/>
              <a:t>반복하는 과정에서 푼 문제 수에 따라 적절한 분기가 일어납니다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D56BD-38C4-4436-B17E-711B826DE3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0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quizResultList</a:t>
            </a:r>
            <a:r>
              <a:rPr lang="ko-KR" altLang="en-US" dirty="0"/>
              <a:t>에 사용자의 정답 여부를 기록하면서 이 리스트의 원소의 개수로 반복 횟수를 판단했습니다</a:t>
            </a:r>
            <a:r>
              <a:rPr lang="en-US" altLang="ko-KR" dirty="0"/>
              <a:t>. </a:t>
            </a:r>
            <a:r>
              <a:rPr lang="ko-KR" altLang="en-US" dirty="0"/>
              <a:t>리스트 원소의 개수가 </a:t>
            </a:r>
            <a:r>
              <a:rPr lang="en-US" altLang="ko-KR" dirty="0"/>
              <a:t>0</a:t>
            </a:r>
            <a:r>
              <a:rPr lang="ko-KR" altLang="en-US" dirty="0"/>
              <a:t>인 경우 처음 대화를 개시한 것이기 때문에 사용자의 이름과 학번을 입력하고</a:t>
            </a:r>
            <a:r>
              <a:rPr lang="en-US" altLang="ko-KR" dirty="0"/>
              <a:t>, </a:t>
            </a:r>
            <a:r>
              <a:rPr lang="ko-KR" altLang="en-US" dirty="0"/>
              <a:t>출석률을 출력하는 작업을 진행하고 그 이후의 대화 흐름에서는 같은 비동기 함수를 사용하지만 같은 작업을 반복하지 않도록 하였습니다</a:t>
            </a:r>
            <a:r>
              <a:rPr lang="en-US" altLang="ko-KR" dirty="0"/>
              <a:t>. </a:t>
            </a:r>
            <a:r>
              <a:rPr lang="ko-KR" altLang="en-US" dirty="0"/>
              <a:t>대화 흐름이 진행되는 동안 </a:t>
            </a:r>
            <a:r>
              <a:rPr lang="en-US" altLang="ko-KR" dirty="0" err="1"/>
              <a:t>quizResultlist</a:t>
            </a:r>
            <a:r>
              <a:rPr lang="ko-KR" altLang="en-US" dirty="0"/>
              <a:t>를 계속해서 </a:t>
            </a:r>
            <a:r>
              <a:rPr lang="en-US" altLang="ko-KR" dirty="0" err="1"/>
              <a:t>stepContext.Option</a:t>
            </a:r>
            <a:r>
              <a:rPr lang="ko-KR" altLang="en-US" dirty="0"/>
              <a:t>로 전달했습니다</a:t>
            </a:r>
            <a:r>
              <a:rPr lang="en-US" altLang="ko-KR" dirty="0"/>
              <a:t>. </a:t>
            </a:r>
            <a:r>
              <a:rPr lang="en-US" altLang="ko-KR" dirty="0" err="1"/>
              <a:t>quizResultlist</a:t>
            </a:r>
            <a:r>
              <a:rPr lang="ko-KR" altLang="en-US" dirty="0"/>
              <a:t>원소 개수에 의해 함수 내 작업이 분기되는 것을 확인하실 수 있을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D56BD-38C4-4436-B17E-711B826DE3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908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여기서도 </a:t>
            </a:r>
            <a:r>
              <a:rPr lang="en-US" altLang="ko-KR" dirty="0" err="1"/>
              <a:t>quizResultlist</a:t>
            </a:r>
            <a:r>
              <a:rPr lang="ko-KR" altLang="en-US" dirty="0"/>
              <a:t> 개수에 의해 사용자 정보를 초기화할지</a:t>
            </a:r>
            <a:r>
              <a:rPr lang="en-US" altLang="ko-KR" dirty="0"/>
              <a:t>, </a:t>
            </a:r>
            <a:r>
              <a:rPr lang="ko-KR" altLang="en-US" dirty="0"/>
              <a:t>이전 대화 흐름에서 가져올지 판단하였습니다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D56BD-38C4-4436-B17E-711B826DE3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6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부분은 모든 대화 내에서 </a:t>
            </a:r>
            <a:r>
              <a:rPr lang="en-US" altLang="ko-KR" dirty="0" err="1"/>
              <a:t>quizResultlist</a:t>
            </a:r>
            <a:r>
              <a:rPr lang="ko-KR" altLang="en-US" dirty="0"/>
              <a:t>크기에 관계없이 공통적으로 수행한 </a:t>
            </a:r>
            <a:r>
              <a:rPr lang="en-US" altLang="ko-KR" dirty="0" err="1"/>
              <a:t>db</a:t>
            </a:r>
            <a:r>
              <a:rPr lang="ko-KR" altLang="en-US" dirty="0"/>
              <a:t>에서 문제를 읽어 출제하는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D56BD-38C4-4436-B17E-711B826DE3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25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D56BD-38C4-4436-B17E-711B826DE3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1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Topdialog</a:t>
            </a:r>
            <a:r>
              <a:rPr lang="ko-KR" altLang="en-US" dirty="0"/>
              <a:t>를 종료하고 다시 </a:t>
            </a:r>
            <a:r>
              <a:rPr lang="en-US" altLang="ko-KR" dirty="0" err="1"/>
              <a:t>MainDialog</a:t>
            </a:r>
            <a:r>
              <a:rPr lang="ko-KR" altLang="en-US" dirty="0"/>
              <a:t>가 실행되어 유저 정보를 출력하고 전체 대화를 종료합니다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D56BD-38C4-4436-B17E-711B826DE3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53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영웅카드와 썸네일 카드를 생성할 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D56BD-38C4-4436-B17E-711B826DE3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4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B69FC-602A-4E9A-9710-4061D4C07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90C9E7-F9D4-4610-8397-2CA37F8E8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58B2B-C073-4C46-89AD-2164A427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3DD6-F0EC-4E61-A8E5-84DD24A2DB4A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DA020-C779-4680-9FED-A266A8A3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59691-2E57-4D87-8098-53C917C9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ADAD0-3EDA-4E93-BCC9-0F2EEAE7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E97E5E-C955-4719-B35C-923A30000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368E0-978B-41FE-8DD5-AA915AF1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D0F8-EE55-42ED-914E-D825119CBA4C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C6D58-0449-467C-80CF-51E4C4CC1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84E36-B952-4A17-A69B-81EB872D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17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71BD07-C816-49C9-8C8B-EA52BFC22E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CB9FCE-2D21-42E0-9FFF-D3157333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056AF-4D1E-42CC-ADE3-BB90BC4B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C075-C769-4172-B14A-5712C3012665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AEEAE-3250-4638-B29D-22DB7F36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E8CEB3-1FF8-470C-8E10-24709850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38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21D49-F4EA-4A55-87DE-4B4320B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6DB24-43B1-4A95-9884-9583983E1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40D52-AA60-444A-809D-9399E5E7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BDD8-2F23-4201-931A-B415EC0F436D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60329-263B-4BCA-AD02-5805DDF7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2CED5-C2FF-4BBA-811A-1E170260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2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4D41F-440C-4750-B02F-3903C85F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550C5-3474-441F-B03A-9BE5DC54A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B2E74-1BFA-4AD0-9BE8-D9D8AE14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FEFE-99BA-48A1-A255-932441AD49FD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09FF7-5A7D-4153-9FB2-6DEC6AC6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81421-A476-4DEF-99AF-D411A32B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9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969B0-EEF4-492D-9DF1-80982B18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EE598-A697-4F80-9EC9-C592AB02E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6A54A5-E4A5-46C3-B99E-7E523E067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F3E0-8744-40E6-AE31-4C826CDC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3C70-7358-44BF-8A90-EE3DD3FD7E20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71BAD5-4336-48EA-AC96-1CD29C89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E7EB70-F05E-49F3-8DDE-97907622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D0BF7-55BC-413A-9BDB-83C75879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7ADE17-5F53-4243-878B-A0CC7D5FF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0124A0-4E11-4CF1-8A12-99215540D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F3007A-EE99-431C-9A34-27610C68E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421072-45EE-4FAD-84DA-513FB06F1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64B7F9-431D-41DB-A870-EE9226B5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95B8-2153-4A37-B492-0F490C09AFB2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CC73FF-A287-4D34-9A50-B02E1568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E18501-521C-4BDA-BADE-18B4C4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0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E6C78-2965-4DD4-9360-9727B41C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A591B2-6B97-400E-9775-72303F32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2F13-ECFA-4A36-B6E1-E65BA9D25B58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18912-6998-4319-936E-02F3FBDD3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FF8F6F-FE38-4CA2-A3DE-EB830A22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3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3088D3-EF5F-4B2A-94E1-A4C877E7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8EA-230A-4083-B8A6-851D7AFE8F0E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3100CC-C5AC-4473-8B55-337E89BD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33844D-0AD6-4BCE-89EC-E18AFA07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1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8BF02-B1FB-4376-87EE-59067EA6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C1E8D-A684-4083-8D99-18ACE9A34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C9BE7E-4EFF-408E-A20D-168B2B343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928D2-94F1-4E0F-84E1-94A2ABB9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FBDA-FB8C-4D8D-AF4A-CE6B732667BB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E94600-ADFE-4DAA-AD44-9D6F3ADA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FA3B4A-502A-4DFA-B76C-EECEB542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0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94CA2-26A8-4559-8F7F-F976E73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176B47-42AB-48E2-A2CE-C18C019BC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20092-7AF2-4684-AE5B-266B2363A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AC716-B749-4DE5-AC1F-9EACFABA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B906E-C911-43B6-878E-6374849569D5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7D162-BF8E-4D2E-90B8-34182122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879718-35A3-4277-BE01-E3CF383B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55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E8F33E-C70F-4728-A608-B32446ED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4D06DC-6167-4B14-9B3E-F1105D3A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85498-8BE6-4B50-AA73-D37FE9734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01FF3-C72C-4D7F-9322-1F0242A79F2C}" type="datetime1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D0A0C-EDAA-4EF3-89F6-8517E7B28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F33BF-28EF-47B1-A9FD-0633CB73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CB06C-8124-49DE-9A73-9EEF91A80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hyperlink" Target="https://oschatbot20200711031349.azurewebsites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svg"/><Relationship Id="rId11" Type="http://schemas.openxmlformats.org/officeDocument/2006/relationships/comments" Target="../comments/comment1.xml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hyperlink" Target="https://github.com/gywlssww/azure_chatbot_qnabot" TargetMode="External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8297F8-5BBC-4A2F-BB59-1CC20AA5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908" y="1112293"/>
            <a:ext cx="4633414" cy="463341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902043" y="3035752"/>
            <a:ext cx="51714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</a:t>
            </a:r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습 도우미 </a:t>
            </a:r>
            <a:r>
              <a:rPr lang="ko-KR" altLang="en-US" sz="32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36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sz="3600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sz="36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32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8D725-E172-47A1-A6CB-BEF29B5CEC7B}"/>
              </a:ext>
            </a:extLst>
          </p:cNvPr>
          <p:cNvSpPr txBox="1"/>
          <p:nvPr/>
        </p:nvSpPr>
        <p:spPr>
          <a:xfrm>
            <a:off x="124228" y="183670"/>
            <a:ext cx="517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 </a:t>
            </a:r>
          </a:p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Azure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Chatbot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경진대회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9A8B9-E14F-4FD8-A0EB-1407C906BE7D}"/>
              </a:ext>
            </a:extLst>
          </p:cNvPr>
          <p:cNvSpPr txBox="1"/>
          <p:nvPr/>
        </p:nvSpPr>
        <p:spPr>
          <a:xfrm>
            <a:off x="6783509" y="3670562"/>
            <a:ext cx="51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502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전효진 전지현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FCC36-EBC8-4FF2-A45C-F9EEFE2BA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CA9650B0-E475-4FD0-86B6-1E43437A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BFAD08B2-131E-427C-A781-A52EFD220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3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7"/>
    </mc:Choice>
    <mc:Fallback>
      <p:transition spd="slow" advTm="7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794732" y="281380"/>
            <a:ext cx="5171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9A8B9-E14F-4FD8-A0EB-1407C906BE7D}"/>
              </a:ext>
            </a:extLst>
          </p:cNvPr>
          <p:cNvSpPr txBox="1"/>
          <p:nvPr/>
        </p:nvSpPr>
        <p:spPr>
          <a:xfrm>
            <a:off x="6356806" y="2282028"/>
            <a:ext cx="51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3A92D-EC65-4642-9A4B-459A6CF7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6011333" cy="901531"/>
            <a:chOff x="-118533" y="231349"/>
            <a:chExt cx="6011333" cy="901531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5715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복습 퀴즈 용 </a:t>
              </a:r>
              <a:r>
                <a:rPr lang="ko-KR" altLang="en-US" sz="2400" b="1" dirty="0" err="1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endPara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-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코드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F84AD-B9B3-4874-96CE-4DAAC70F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56D59-C8C8-4143-BEA8-4710208FAC79}"/>
              </a:ext>
            </a:extLst>
          </p:cNvPr>
          <p:cNvSpPr txBox="1"/>
          <p:nvPr/>
        </p:nvSpPr>
        <p:spPr>
          <a:xfrm>
            <a:off x="283633" y="1349296"/>
            <a:ext cx="709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허브 주소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:https://github.com/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gywlssww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azure_chatbot_quiz.git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8591C-BD3A-4914-9D64-D7829F34E9B7}"/>
              </a:ext>
            </a:extLst>
          </p:cNvPr>
          <p:cNvSpPr txBox="1"/>
          <p:nvPr/>
        </p:nvSpPr>
        <p:spPr>
          <a:xfrm>
            <a:off x="449579" y="1710432"/>
            <a:ext cx="517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대화 흐름 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444A505-FB5D-4413-A7EB-DDE756399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46" y="4223409"/>
            <a:ext cx="7619154" cy="20042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9F006B1-B91D-45A1-80F2-8A813C6E8175}"/>
              </a:ext>
            </a:extLst>
          </p:cNvPr>
          <p:cNvSpPr txBox="1"/>
          <p:nvPr/>
        </p:nvSpPr>
        <p:spPr>
          <a:xfrm>
            <a:off x="351365" y="2152317"/>
            <a:ext cx="631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 푼 경우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점수 계산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출력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출석률 갱신 후 대화 흐름 종료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6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7CA59CD-127A-48CD-BED1-18612CC97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79" y="2586226"/>
            <a:ext cx="9329421" cy="658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FBDA5F-FDD0-4A50-AE06-F8E3D8BFB301}"/>
              </a:ext>
            </a:extLst>
          </p:cNvPr>
          <p:cNvSpPr txBox="1"/>
          <p:nvPr/>
        </p:nvSpPr>
        <p:spPr>
          <a:xfrm>
            <a:off x="283633" y="3739127"/>
            <a:ext cx="674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(4) </a:t>
            </a:r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MainDialog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앞선 대화에서 전달 받은 유저 정보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출석률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 후 대화 종료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A4384927-07B9-4A0A-A65E-1A28063B6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53"/>
    </mc:Choice>
    <mc:Fallback>
      <p:transition spd="slow" advTm="3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794732" y="281380"/>
            <a:ext cx="5171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9A8B9-E14F-4FD8-A0EB-1407C906BE7D}"/>
              </a:ext>
            </a:extLst>
          </p:cNvPr>
          <p:cNvSpPr txBox="1"/>
          <p:nvPr/>
        </p:nvSpPr>
        <p:spPr>
          <a:xfrm>
            <a:off x="6356806" y="2282028"/>
            <a:ext cx="51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3A92D-EC65-4642-9A4B-459A6CF7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6011333" cy="901531"/>
            <a:chOff x="-118533" y="231349"/>
            <a:chExt cx="6011333" cy="901531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5715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복습 퀴즈 용 </a:t>
              </a:r>
              <a:r>
                <a:rPr lang="ko-KR" altLang="en-US" sz="2400" b="1" dirty="0" err="1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endPara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-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코드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F84AD-B9B3-4874-96CE-4DAAC70F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56D59-C8C8-4143-BEA8-4710208FAC79}"/>
              </a:ext>
            </a:extLst>
          </p:cNvPr>
          <p:cNvSpPr txBox="1"/>
          <p:nvPr/>
        </p:nvSpPr>
        <p:spPr>
          <a:xfrm>
            <a:off x="283632" y="1349296"/>
            <a:ext cx="7247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허브 주소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:https://github.com/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gywlssww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azure_chatbot_quiz.git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8591C-BD3A-4914-9D64-D7829F34E9B7}"/>
              </a:ext>
            </a:extLst>
          </p:cNvPr>
          <p:cNvSpPr txBox="1"/>
          <p:nvPr/>
        </p:nvSpPr>
        <p:spPr>
          <a:xfrm>
            <a:off x="449579" y="1734989"/>
            <a:ext cx="517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DB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Users/quiz/FAQ table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FDDA78-8D97-4B4F-8D28-0EA5FC9E9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54" y="2503770"/>
            <a:ext cx="3146246" cy="18974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F48F62B-5161-4E17-81E5-19992C30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614" y="2773233"/>
            <a:ext cx="4114800" cy="15342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336A59-9555-4FCC-8B6C-DE90CA73D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747" y="2901716"/>
            <a:ext cx="3781425" cy="1304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709C22-88EB-4305-A306-7C763E3F11A3}"/>
              </a:ext>
            </a:extLst>
          </p:cNvPr>
          <p:cNvSpPr txBox="1"/>
          <p:nvPr/>
        </p:nvSpPr>
        <p:spPr>
          <a:xfrm>
            <a:off x="8184747" y="4415126"/>
            <a:ext cx="6155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ChkQuizStepAsync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UPDATE</a:t>
            </a: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쿼리</a:t>
            </a:r>
            <a:endParaRPr lang="ko-KR" alt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866433-844E-41BE-A83A-7EFE94AD3AC5}"/>
              </a:ext>
            </a:extLst>
          </p:cNvPr>
          <p:cNvSpPr txBox="1"/>
          <p:nvPr/>
        </p:nvSpPr>
        <p:spPr>
          <a:xfrm>
            <a:off x="4178300" y="4445904"/>
            <a:ext cx="3429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DBtaskStepAsync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SELECT</a:t>
            </a: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쿼리</a:t>
            </a:r>
            <a:endParaRPr lang="ko-KR" alt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482F62-5680-4754-A5C6-8F4A2037782F}"/>
              </a:ext>
            </a:extLst>
          </p:cNvPr>
          <p:cNvSpPr txBox="1"/>
          <p:nvPr/>
        </p:nvSpPr>
        <p:spPr>
          <a:xfrm>
            <a:off x="449579" y="4445904"/>
            <a:ext cx="3287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AttendenceStepAsync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–SELECT</a:t>
            </a:r>
            <a:endParaRPr lang="ko-KR" altLang="en-US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A63D4D10-1946-47B0-888C-CE7647EBC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6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05"/>
    </mc:Choice>
    <mc:Fallback>
      <p:transition spd="slow" advTm="64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794732" y="281380"/>
            <a:ext cx="5171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9A8B9-E14F-4FD8-A0EB-1407C906BE7D}"/>
              </a:ext>
            </a:extLst>
          </p:cNvPr>
          <p:cNvSpPr txBox="1"/>
          <p:nvPr/>
        </p:nvSpPr>
        <p:spPr>
          <a:xfrm>
            <a:off x="6356806" y="2282028"/>
            <a:ext cx="51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3A92D-EC65-4642-9A4B-459A6CF7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6011333" cy="901531"/>
            <a:chOff x="-118533" y="231349"/>
            <a:chExt cx="6011333" cy="901531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5715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복습 퀴즈 용 </a:t>
              </a:r>
              <a:r>
                <a:rPr lang="ko-KR" altLang="en-US" sz="2400" b="1" dirty="0" err="1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endPara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-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코드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F84AD-B9B3-4874-96CE-4DAAC70F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65C362-0DCA-404D-9B28-268679F6C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33" y="2205421"/>
            <a:ext cx="3017837" cy="2875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F9A487-5BB5-4868-B16C-621D0793C0FD}"/>
              </a:ext>
            </a:extLst>
          </p:cNvPr>
          <p:cNvSpPr txBox="1"/>
          <p:nvPr/>
        </p:nvSpPr>
        <p:spPr>
          <a:xfrm>
            <a:off x="449579" y="1734989"/>
            <a:ext cx="517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UI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600" b="1" dirty="0" err="1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Card.cs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A775A9-5C13-4019-A30F-4FFB47EF5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485" y="1904266"/>
            <a:ext cx="4255030" cy="20910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E67B5B-76BB-40D9-81DE-DDC6D2658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486" y="4036456"/>
            <a:ext cx="4320382" cy="21099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5C58B6-86C3-4C9A-AF38-BA7A4211A2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6879" t="-272593" r="37119" b="236477"/>
          <a:stretch/>
        </p:blipFill>
        <p:spPr>
          <a:xfrm>
            <a:off x="-3066689" y="2170327"/>
            <a:ext cx="12650956" cy="787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36F7E9-2F54-4D8F-B639-B33F00BD778C}"/>
              </a:ext>
            </a:extLst>
          </p:cNvPr>
          <p:cNvSpPr txBox="1"/>
          <p:nvPr/>
        </p:nvSpPr>
        <p:spPr>
          <a:xfrm>
            <a:off x="8435184" y="3577108"/>
            <a:ext cx="4637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Thumbnail</a:t>
            </a:r>
            <a:r>
              <a:rPr lang="ko-KR" altLang="en-US"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카드는 인자를 통해</a:t>
            </a:r>
            <a:endParaRPr lang="en-US" altLang="ko-KR" sz="1800" b="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Title/</a:t>
            </a:r>
            <a:r>
              <a:rPr lang="en-US" altLang="ko-KR" b="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imgurl</a:t>
            </a:r>
            <a:r>
              <a:rPr lang="en-US" altLang="ko-KR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8B29F4-04DE-4B57-9252-5186656E9199}"/>
              </a:ext>
            </a:extLst>
          </p:cNvPr>
          <p:cNvSpPr txBox="1"/>
          <p:nvPr/>
        </p:nvSpPr>
        <p:spPr>
          <a:xfrm>
            <a:off x="283632" y="1349296"/>
            <a:ext cx="7247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허브 주소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:https://github.com/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gywlssww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azure_chatbot_quiz.git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52105EAC-7842-47A5-A87D-5BC365D73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3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27"/>
    </mc:Choice>
    <mc:Fallback>
      <p:transition spd="slow" advTm="52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2D011-88BA-4280-9321-0AE6AE2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CA306-F7DF-4F85-AA14-9FC25BF6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199508-ACB4-451F-AD81-434AF06CD45F}"/>
              </a:ext>
            </a:extLst>
          </p:cNvPr>
          <p:cNvGrpSpPr/>
          <p:nvPr/>
        </p:nvGrpSpPr>
        <p:grpSpPr>
          <a:xfrm>
            <a:off x="673332" y="2761102"/>
            <a:ext cx="8750069" cy="1335796"/>
            <a:chOff x="724132" y="2982724"/>
            <a:chExt cx="8750069" cy="13357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32371C-B907-4E01-8106-1AE866D2510E}"/>
                </a:ext>
              </a:extLst>
            </p:cNvPr>
            <p:cNvSpPr txBox="1"/>
            <p:nvPr/>
          </p:nvSpPr>
          <p:spPr>
            <a:xfrm>
              <a:off x="724132" y="2982724"/>
              <a:ext cx="51714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온라인 강의 학습 도우미 </a:t>
              </a:r>
              <a:r>
                <a:rPr lang="ko-KR" altLang="en-US" sz="24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r>
                <a: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r"/>
              <a:r>
                <a:rPr lang="en-US" altLang="ko-KR" sz="2800" b="1" dirty="0">
                  <a:solidFill>
                    <a:schemeClr val="accent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&lt;</a:t>
              </a:r>
              <a:r>
                <a:rPr lang="ko-KR" altLang="en-US" sz="2800" b="1" dirty="0">
                  <a:solidFill>
                    <a:schemeClr val="accent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조교 </a:t>
              </a:r>
              <a:r>
                <a:rPr lang="ko-KR" altLang="en-US" sz="2800" b="1" dirty="0" err="1">
                  <a:solidFill>
                    <a:schemeClr val="accent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딩</a:t>
              </a:r>
              <a:r>
                <a:rPr lang="en-US" altLang="ko-KR" sz="2800" b="1" dirty="0">
                  <a:solidFill>
                    <a:schemeClr val="accent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&gt;</a:t>
              </a:r>
              <a:endParaRPr lang="ko-KR" altLang="en-US" sz="24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574A9C-4CD3-4D9E-9DD2-A7280AB3DC7C}"/>
                </a:ext>
              </a:extLst>
            </p:cNvPr>
            <p:cNvSpPr txBox="1"/>
            <p:nvPr/>
          </p:nvSpPr>
          <p:spPr>
            <a:xfrm>
              <a:off x="6544733" y="3075057"/>
              <a:ext cx="2929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  <a:endParaRPr lang="ko-KR" altLang="en-US" sz="4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51C7DB-C41F-4C45-BBAB-DFF6F2E2B035}"/>
                </a:ext>
              </a:extLst>
            </p:cNvPr>
            <p:cNvSpPr/>
            <p:nvPr/>
          </p:nvSpPr>
          <p:spPr>
            <a:xfrm>
              <a:off x="6107238" y="3028890"/>
              <a:ext cx="59267" cy="800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FA3528-F252-4012-A4F5-36C7D6540404}"/>
                </a:ext>
              </a:extLst>
            </p:cNvPr>
            <p:cNvSpPr txBox="1"/>
            <p:nvPr/>
          </p:nvSpPr>
          <p:spPr>
            <a:xfrm>
              <a:off x="3059238" y="4010743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u="sng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접속 </a:t>
              </a:r>
              <a:r>
                <a:rPr lang="en-US" altLang="ko-KR" sz="1400" u="sng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url: https://oschatbot20200711031349.azurewebsites.net/</a:t>
              </a:r>
              <a:endParaRPr lang="ko-KR" altLang="en-US" sz="1400" u="sng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81B96AD-BEAB-4060-A5F5-38B9E115B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8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8"/>
    </mc:Choice>
    <mc:Fallback>
      <p:transition spd="slow" advTm="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1932DB0-F5E7-42E2-B1DB-BA68C9C6B9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57"/>
          <a:stretch/>
        </p:blipFill>
        <p:spPr>
          <a:xfrm>
            <a:off x="522109" y="2177048"/>
            <a:ext cx="5155962" cy="31751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229806" y="706890"/>
            <a:ext cx="517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2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sz="32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32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sz="3200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sz="32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28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C082F1-500A-4E66-AED0-822EE4AE83D8}"/>
              </a:ext>
            </a:extLst>
          </p:cNvPr>
          <p:cNvGrpSpPr/>
          <p:nvPr/>
        </p:nvGrpSpPr>
        <p:grpSpPr>
          <a:xfrm>
            <a:off x="-118533" y="231349"/>
            <a:ext cx="2861731" cy="787400"/>
            <a:chOff x="-118533" y="231349"/>
            <a:chExt cx="2861731" cy="787400"/>
          </a:xfrm>
        </p:grpSpPr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2DA7EF97-8F52-40D5-9F4A-67B918BFA64A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58D725-E172-47A1-A6CB-BEF29B5CEC7B}"/>
                </a:ext>
              </a:extLst>
            </p:cNvPr>
            <p:cNvSpPr txBox="1"/>
            <p:nvPr/>
          </p:nvSpPr>
          <p:spPr>
            <a:xfrm>
              <a:off x="177798" y="394216"/>
              <a:ext cx="256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  </a:t>
              </a:r>
              <a:r>
                <a: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프로그램 목표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19A8B9-E14F-4FD8-A0EB-1407C906BE7D}"/>
              </a:ext>
            </a:extLst>
          </p:cNvPr>
          <p:cNvSpPr txBox="1"/>
          <p:nvPr/>
        </p:nvSpPr>
        <p:spPr>
          <a:xfrm>
            <a:off x="5838662" y="2298962"/>
            <a:ext cx="5953727" cy="3053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비 대면 강의가 증가함에 따라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우수한 온라인 강의 관리 시스템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수요 또한 증가하였다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강의 내용 기반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i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강의 관리 </a:t>
            </a: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r"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학습자에게 실시간 피드백을 제공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복습 퀴즈와 출결 관리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등을 통해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교수자의 편의 도모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학습자의 학습 효율 향상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목표로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18B07D0-F3D5-48B5-8941-B360B8FF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7A4D7F4F-3475-4E47-8642-6501C09B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CBF27620-9CBF-44E3-98C8-700F07600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1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20"/>
    </mc:Choice>
    <mc:Fallback>
      <p:transition spd="slow" advTm="28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794732" y="281380"/>
            <a:ext cx="5171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3A92D-EC65-4642-9A4B-459A6CF7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2861731" cy="787400"/>
            <a:chOff x="-118533" y="231349"/>
            <a:chExt cx="2861731" cy="787400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256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  </a:t>
              </a:r>
              <a:r>
                <a: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프로그램 구조</a:t>
              </a:r>
            </a:p>
          </p:txBody>
        </p:sp>
      </p:grp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093F016-DB5E-494D-BA10-4B8ECC2F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pic>
        <p:nvPicPr>
          <p:cNvPr id="45" name="그래픽 44" descr="사용자">
            <a:extLst>
              <a:ext uri="{FF2B5EF4-FFF2-40B4-BE49-F238E27FC236}">
                <a16:creationId xmlns:a16="http://schemas.microsoft.com/office/drawing/2014/main" id="{A282A5E9-FE94-4FE7-8DFF-248DFA072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1554" y="2886721"/>
            <a:ext cx="1099492" cy="1099492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43D7D3-B97D-48C5-8C02-584B42D46619}"/>
              </a:ext>
            </a:extLst>
          </p:cNvPr>
          <p:cNvGrpSpPr/>
          <p:nvPr/>
        </p:nvGrpSpPr>
        <p:grpSpPr>
          <a:xfrm>
            <a:off x="111064" y="1655533"/>
            <a:ext cx="11667682" cy="3561868"/>
            <a:chOff x="425981" y="1648066"/>
            <a:chExt cx="11667682" cy="356186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6A6D4F9-61F2-4CCF-9A70-13A4B90C0F8C}"/>
                </a:ext>
              </a:extLst>
            </p:cNvPr>
            <p:cNvGrpSpPr/>
            <p:nvPr/>
          </p:nvGrpSpPr>
          <p:grpSpPr>
            <a:xfrm>
              <a:off x="477598" y="1648066"/>
              <a:ext cx="9971871" cy="3561868"/>
              <a:chOff x="1212596" y="1648066"/>
              <a:chExt cx="9971871" cy="3561868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67DFF2F-0070-4714-B52E-EE9BF4C995A5}"/>
                  </a:ext>
                </a:extLst>
              </p:cNvPr>
              <p:cNvGrpSpPr/>
              <p:nvPr/>
            </p:nvGrpSpPr>
            <p:grpSpPr>
              <a:xfrm rot="1985458">
                <a:off x="4100044" y="4260271"/>
                <a:ext cx="1306619" cy="460607"/>
                <a:chOff x="8976332" y="2404575"/>
                <a:chExt cx="468526" cy="338666"/>
              </a:xfrm>
            </p:grpSpPr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3C1623B3-7C41-4CD4-97BD-B2474D1E0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6332" y="2404575"/>
                  <a:ext cx="468526" cy="0"/>
                </a:xfrm>
                <a:prstGeom prst="straightConnector1">
                  <a:avLst/>
                </a:prstGeom>
                <a:ln>
                  <a:solidFill>
                    <a:srgbClr val="80808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화살표 연결선 41">
                  <a:extLst>
                    <a:ext uri="{FF2B5EF4-FFF2-40B4-BE49-F238E27FC236}">
                      <a16:creationId xmlns:a16="http://schemas.microsoft.com/office/drawing/2014/main" id="{71B7282C-B0C9-4F4C-BEF9-82D62D0273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6332" y="2743241"/>
                  <a:ext cx="435274" cy="0"/>
                </a:xfrm>
                <a:prstGeom prst="straightConnector1">
                  <a:avLst/>
                </a:prstGeom>
                <a:ln>
                  <a:solidFill>
                    <a:srgbClr val="80808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A9824784-02EE-4B17-8908-4F2D1AE2B751}"/>
                  </a:ext>
                </a:extLst>
              </p:cNvPr>
              <p:cNvGrpSpPr/>
              <p:nvPr/>
            </p:nvGrpSpPr>
            <p:grpSpPr>
              <a:xfrm rot="19882875">
                <a:off x="4251881" y="2595387"/>
                <a:ext cx="985799" cy="399503"/>
                <a:chOff x="8976332" y="2404575"/>
                <a:chExt cx="468526" cy="338666"/>
              </a:xfrm>
            </p:grpSpPr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E4BCD62E-A267-4352-A12C-83C757936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6332" y="2404575"/>
                  <a:ext cx="468526" cy="0"/>
                </a:xfrm>
                <a:prstGeom prst="straightConnector1">
                  <a:avLst/>
                </a:prstGeom>
                <a:ln>
                  <a:solidFill>
                    <a:srgbClr val="80808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0F7DB65-98FF-4DF1-BFBD-6C67578650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6332" y="2743241"/>
                  <a:ext cx="435274" cy="0"/>
                </a:xfrm>
                <a:prstGeom prst="straightConnector1">
                  <a:avLst/>
                </a:prstGeom>
                <a:ln>
                  <a:solidFill>
                    <a:srgbClr val="80808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0392207-B664-48CE-BCAA-4E33F89F53BD}"/>
                  </a:ext>
                </a:extLst>
              </p:cNvPr>
              <p:cNvGrpSpPr/>
              <p:nvPr/>
            </p:nvGrpSpPr>
            <p:grpSpPr>
              <a:xfrm>
                <a:off x="1212596" y="1648066"/>
                <a:ext cx="9971871" cy="3561868"/>
                <a:chOff x="1771395" y="1534242"/>
                <a:chExt cx="9971871" cy="3561868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519A8B9-E14F-4FD8-A0EB-1407C906BE7D}"/>
                    </a:ext>
                  </a:extLst>
                </p:cNvPr>
                <p:cNvSpPr txBox="1"/>
                <p:nvPr/>
              </p:nvSpPr>
              <p:spPr>
                <a:xfrm>
                  <a:off x="5940272" y="2290495"/>
                  <a:ext cx="5171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ko-KR" altLang="en-US" dirty="0">
                    <a:solidFill>
                      <a:srgbClr val="0070C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7E961528-D27C-4DF2-A577-90897063B25E}"/>
                    </a:ext>
                  </a:extLst>
                </p:cNvPr>
                <p:cNvSpPr/>
                <p:nvPr/>
              </p:nvSpPr>
              <p:spPr>
                <a:xfrm>
                  <a:off x="5510134" y="1534242"/>
                  <a:ext cx="4038600" cy="157912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dirty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동영상 강의 질의 응답용 </a:t>
                  </a:r>
                  <a:r>
                    <a:rPr lang="ko-KR" altLang="en-US" dirty="0" err="1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챗봇</a:t>
                  </a:r>
                  <a:endParaRPr lang="en-US" altLang="ko-KR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ko-KR" altLang="en-US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강의 내용에 대한 질의 응답</a:t>
                  </a:r>
                  <a:endParaRPr lang="en-US" altLang="ko-KR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ko-KR" altLang="en-US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학습자 학습 태도 관리 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(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동영상 컨텐츠 추천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)</a:t>
                  </a:r>
                  <a:endParaRPr lang="ko-KR" altLang="en-US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pic>
              <p:nvPicPr>
                <p:cNvPr id="12" name="그래픽 11" descr="사용자">
                  <a:extLst>
                    <a:ext uri="{FF2B5EF4-FFF2-40B4-BE49-F238E27FC236}">
                      <a16:creationId xmlns:a16="http://schemas.microsoft.com/office/drawing/2014/main" id="{AA0C4626-84CB-4C67-95E3-D4E4D71794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1395" y="2695583"/>
                  <a:ext cx="1184204" cy="1184204"/>
                </a:xfrm>
                <a:prstGeom prst="rect">
                  <a:avLst/>
                </a:prstGeom>
              </p:spPr>
            </p:pic>
            <p:pic>
              <p:nvPicPr>
                <p:cNvPr id="14" name="그래픽 13" descr="모니터">
                  <a:extLst>
                    <a:ext uri="{FF2B5EF4-FFF2-40B4-BE49-F238E27FC236}">
                      <a16:creationId xmlns:a16="http://schemas.microsoft.com/office/drawing/2014/main" id="{D5D18F6C-C482-476C-9E3A-EC2481A6E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21726" y="2425087"/>
                  <a:ext cx="2086661" cy="2086661"/>
                </a:xfrm>
                <a:prstGeom prst="rect">
                  <a:avLst/>
                </a:prstGeom>
              </p:spPr>
            </p:pic>
            <p:sp>
              <p:nvSpPr>
                <p:cNvPr id="17" name="순서도: 자기 디스크 16">
                  <a:extLst>
                    <a:ext uri="{FF2B5EF4-FFF2-40B4-BE49-F238E27FC236}">
                      <a16:creationId xmlns:a16="http://schemas.microsoft.com/office/drawing/2014/main" id="{4841FC6D-6031-49E8-8045-3CA7197C00DB}"/>
                    </a:ext>
                  </a:extLst>
                </p:cNvPr>
                <p:cNvSpPr/>
                <p:nvPr/>
              </p:nvSpPr>
              <p:spPr>
                <a:xfrm>
                  <a:off x="9982200" y="3802218"/>
                  <a:ext cx="1761066" cy="1042330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Azure Database for </a:t>
                  </a:r>
                  <a:r>
                    <a:rPr lang="en-US" altLang="ko-KR" dirty="0" err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Postgresql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6F4A1719-4BAB-4556-9726-0437A3D74FDA}"/>
                    </a:ext>
                  </a:extLst>
                </p:cNvPr>
                <p:cNvSpPr/>
                <p:nvPr/>
              </p:nvSpPr>
              <p:spPr>
                <a:xfrm>
                  <a:off x="5543386" y="3516985"/>
                  <a:ext cx="4038600" cy="157912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dirty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복습 </a:t>
                  </a:r>
                  <a:r>
                    <a:rPr lang="ko-KR" altLang="en-US" dirty="0" err="1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퀴즈용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r>
                    <a:rPr lang="ko-KR" altLang="en-US" dirty="0" err="1">
                      <a:solidFill>
                        <a:schemeClr val="tx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챗봇</a:t>
                  </a:r>
                  <a:endParaRPr lang="en-US" altLang="ko-KR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ko-KR" altLang="en-US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강의 내용 기반 퀴즈 진행</a:t>
                  </a:r>
                  <a:endParaRPr lang="en-US" altLang="ko-KR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ko-KR" altLang="en-US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퀴즈 결과에 따른 출결 관리</a:t>
                  </a:r>
                </a:p>
              </p:txBody>
            </p:sp>
            <p:sp>
              <p:nvSpPr>
                <p:cNvPr id="21" name="순서도: 자기 디스크 20">
                  <a:extLst>
                    <a:ext uri="{FF2B5EF4-FFF2-40B4-BE49-F238E27FC236}">
                      <a16:creationId xmlns:a16="http://schemas.microsoft.com/office/drawing/2014/main" id="{BB617025-5500-491C-84F6-8ED86B69C0B2}"/>
                    </a:ext>
                  </a:extLst>
                </p:cNvPr>
                <p:cNvSpPr/>
                <p:nvPr/>
              </p:nvSpPr>
              <p:spPr>
                <a:xfrm>
                  <a:off x="9978872" y="1828410"/>
                  <a:ext cx="1761066" cy="1042330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QnA</a:t>
                  </a:r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maker.ai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C7D2C4B-EA25-4EDB-B272-EA1C4203083D}"/>
                  </a:ext>
                </a:extLst>
              </p:cNvPr>
              <p:cNvGrpSpPr/>
              <p:nvPr/>
            </p:nvGrpSpPr>
            <p:grpSpPr>
              <a:xfrm>
                <a:off x="8976332" y="2404575"/>
                <a:ext cx="468526" cy="338666"/>
                <a:chOff x="8976332" y="2404575"/>
                <a:chExt cx="468526" cy="338666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5D448709-90CF-452A-99C5-6B5AD2318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6332" y="2404575"/>
                  <a:ext cx="468526" cy="0"/>
                </a:xfrm>
                <a:prstGeom prst="straightConnector1">
                  <a:avLst/>
                </a:prstGeom>
                <a:ln>
                  <a:solidFill>
                    <a:srgbClr val="80808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02AAA1E5-4968-4824-95ED-CB3BB043B2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6332" y="2743241"/>
                  <a:ext cx="435274" cy="0"/>
                </a:xfrm>
                <a:prstGeom prst="straightConnector1">
                  <a:avLst/>
                </a:prstGeom>
                <a:ln>
                  <a:solidFill>
                    <a:srgbClr val="80808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327E8A12-5CF4-4F14-B9D4-689495CA739A}"/>
                  </a:ext>
                </a:extLst>
              </p:cNvPr>
              <p:cNvGrpSpPr/>
              <p:nvPr/>
            </p:nvGrpSpPr>
            <p:grpSpPr>
              <a:xfrm>
                <a:off x="8959706" y="4348784"/>
                <a:ext cx="468526" cy="338666"/>
                <a:chOff x="8976332" y="2404575"/>
                <a:chExt cx="468526" cy="338666"/>
              </a:xfrm>
            </p:grpSpPr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2BFA334D-9FF7-4AD0-A025-5464C253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6332" y="2404575"/>
                  <a:ext cx="468526" cy="0"/>
                </a:xfrm>
                <a:prstGeom prst="straightConnector1">
                  <a:avLst/>
                </a:prstGeom>
                <a:ln>
                  <a:solidFill>
                    <a:srgbClr val="80808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1D695E3B-A755-45BD-A4ED-D3D340399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6332" y="2743241"/>
                  <a:ext cx="435274" cy="0"/>
                </a:xfrm>
                <a:prstGeom prst="straightConnector1">
                  <a:avLst/>
                </a:prstGeom>
                <a:ln>
                  <a:solidFill>
                    <a:srgbClr val="80808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E465A4-6403-4980-8576-50DC13F358FD}"/>
                </a:ext>
              </a:extLst>
            </p:cNvPr>
            <p:cNvSpPr txBox="1"/>
            <p:nvPr/>
          </p:nvSpPr>
          <p:spPr>
            <a:xfrm>
              <a:off x="425981" y="3867838"/>
              <a:ext cx="127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학습자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A6EBBE-0251-489C-8C5B-94645CE222BC}"/>
                </a:ext>
              </a:extLst>
            </p:cNvPr>
            <p:cNvSpPr txBox="1"/>
            <p:nvPr/>
          </p:nvSpPr>
          <p:spPr>
            <a:xfrm>
              <a:off x="10679175" y="4008425"/>
              <a:ext cx="127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/>
                <a:t>교수자</a:t>
              </a:r>
              <a:endParaRPr lang="ko-KR" altLang="en-US" sz="1400" dirty="0"/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410E3213-9C0C-4E07-B054-197EE6455EBD}"/>
                </a:ext>
              </a:extLst>
            </p:cNvPr>
            <p:cNvCxnSpPr>
              <a:cxnSpLocks/>
              <a:stCxn id="45" idx="0"/>
              <a:endCxn id="21" idx="4"/>
            </p:cNvCxnSpPr>
            <p:nvPr/>
          </p:nvCxnSpPr>
          <p:spPr>
            <a:xfrm rot="16200000" flipV="1">
              <a:off x="10595658" y="2313882"/>
              <a:ext cx="423322" cy="722355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9CEDB4E1-E6A5-4D11-BB5A-A433BB1E70E1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5400000">
              <a:off x="10771914" y="3957053"/>
              <a:ext cx="183113" cy="901411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54E39D-7C2B-4B34-AF89-E167B766EDD9}"/>
                </a:ext>
              </a:extLst>
            </p:cNvPr>
            <p:cNvSpPr txBox="1"/>
            <p:nvPr/>
          </p:nvSpPr>
          <p:spPr>
            <a:xfrm>
              <a:off x="10514364" y="1976370"/>
              <a:ext cx="1371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강의 기반 질의 응답 데이터 업로드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BA8B50-BF56-4BD4-A087-92BCB0B9A01F}"/>
                </a:ext>
              </a:extLst>
            </p:cNvPr>
            <p:cNvSpPr txBox="1"/>
            <p:nvPr/>
          </p:nvSpPr>
          <p:spPr>
            <a:xfrm>
              <a:off x="10463565" y="4654313"/>
              <a:ext cx="1630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복습 퀴즈 데이터 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질문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보기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정답</a:t>
              </a:r>
              <a:r>
                <a:rPr lang="en-US" altLang="ko-KR" sz="1000" dirty="0"/>
                <a:t>) </a:t>
              </a:r>
              <a:r>
                <a:rPr lang="ko-KR" altLang="en-US" sz="1000" dirty="0"/>
                <a:t>업로드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7AB3B50-ED06-49B7-A0AC-6911B44FA2E2}"/>
              </a:ext>
            </a:extLst>
          </p:cNvPr>
          <p:cNvSpPr txBox="1"/>
          <p:nvPr/>
        </p:nvSpPr>
        <p:spPr>
          <a:xfrm>
            <a:off x="580788" y="951632"/>
            <a:ext cx="517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2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화면에 별도의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챗봇이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개씩 존재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C736B2-4CDE-4459-8DE4-FD18285DF7B9}"/>
              </a:ext>
            </a:extLst>
          </p:cNvPr>
          <p:cNvSpPr txBox="1"/>
          <p:nvPr/>
        </p:nvSpPr>
        <p:spPr>
          <a:xfrm>
            <a:off x="2457578" y="4588193"/>
            <a:ext cx="137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.NET </a:t>
            </a:r>
            <a:r>
              <a:rPr lang="ko-KR" altLang="en-US" sz="1000" dirty="0"/>
              <a:t>기반 </a:t>
            </a:r>
            <a:endParaRPr lang="en-US" altLang="ko-KR" sz="1000" dirty="0"/>
          </a:p>
          <a:p>
            <a:pPr algn="ctr"/>
            <a:r>
              <a:rPr lang="ko-KR" altLang="en-US" sz="1000" dirty="0" err="1"/>
              <a:t>웹앱에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임베드</a:t>
            </a:r>
            <a:endParaRPr lang="ko-KR" altLang="en-US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B2878B-A0EE-4035-B74F-B33EFC9C0B9D}"/>
              </a:ext>
            </a:extLst>
          </p:cNvPr>
          <p:cNvSpPr txBox="1"/>
          <p:nvPr/>
        </p:nvSpPr>
        <p:spPr>
          <a:xfrm>
            <a:off x="2508041" y="2170817"/>
            <a:ext cx="137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.NET </a:t>
            </a:r>
            <a:r>
              <a:rPr lang="ko-KR" altLang="en-US" sz="1000" dirty="0"/>
              <a:t>기반 </a:t>
            </a:r>
            <a:endParaRPr lang="en-US" altLang="ko-KR" sz="1000" dirty="0"/>
          </a:p>
          <a:p>
            <a:pPr algn="ctr"/>
            <a:r>
              <a:rPr lang="ko-KR" altLang="en-US" sz="1000" dirty="0" err="1"/>
              <a:t>웹앱에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임베드</a:t>
            </a:r>
            <a:endParaRPr lang="ko-KR" altLang="en-US" sz="1000" dirty="0"/>
          </a:p>
        </p:txBody>
      </p:sp>
      <p:pic>
        <p:nvPicPr>
          <p:cNvPr id="73" name="오디오 72">
            <a:hlinkClick r:id="" action="ppaction://media"/>
            <a:extLst>
              <a:ext uri="{FF2B5EF4-FFF2-40B4-BE49-F238E27FC236}">
                <a16:creationId xmlns:a16="http://schemas.microsoft.com/office/drawing/2014/main" id="{761478AA-8792-4EEB-9CFD-58D8B2BDD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2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42"/>
    </mc:Choice>
    <mc:Fallback>
      <p:transition spd="slow" advTm="37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794732" y="281380"/>
            <a:ext cx="5171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9A8B9-E14F-4FD8-A0EB-1407C906BE7D}"/>
              </a:ext>
            </a:extLst>
          </p:cNvPr>
          <p:cNvSpPr txBox="1"/>
          <p:nvPr/>
        </p:nvSpPr>
        <p:spPr>
          <a:xfrm>
            <a:off x="6356806" y="2282028"/>
            <a:ext cx="51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3A92D-EC65-4642-9A4B-459A6CF7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6011333" cy="901531"/>
            <a:chOff x="-118533" y="231349"/>
            <a:chExt cx="6011333" cy="901531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5715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 startAt="3"/>
              </a:pPr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동영상 강의 질의 응답용 </a:t>
              </a:r>
              <a:r>
                <a:rPr lang="ko-KR" altLang="en-US" sz="2400" b="1" dirty="0" err="1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endPara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-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코드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F84AD-B9B3-4874-96CE-4DAAC70F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3961C-192C-45E4-AE80-108AE95B9CDA}"/>
              </a:ext>
            </a:extLst>
          </p:cNvPr>
          <p:cNvSpPr txBox="1"/>
          <p:nvPr/>
        </p:nvSpPr>
        <p:spPr>
          <a:xfrm>
            <a:off x="283633" y="1239229"/>
            <a:ext cx="64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허브 주소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en-US" altLang="ko-KR" sz="1600" dirty="0">
                <a:hlinkClick r:id="rId6"/>
              </a:rPr>
              <a:t>https://github.com/</a:t>
            </a:r>
            <a:r>
              <a:rPr lang="en-US" altLang="ko-KR" sz="1600" dirty="0" err="1">
                <a:hlinkClick r:id="rId6"/>
              </a:rPr>
              <a:t>gywlssww</a:t>
            </a:r>
            <a:r>
              <a:rPr lang="en-US" altLang="ko-KR" sz="1600" dirty="0">
                <a:hlinkClick r:id="rId6"/>
              </a:rPr>
              <a:t>/</a:t>
            </a:r>
            <a:r>
              <a:rPr lang="en-US" altLang="ko-KR" sz="1600" dirty="0" err="1">
                <a:hlinkClick r:id="rId6"/>
              </a:rPr>
              <a:t>azure_chatbot_qnabot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411560-CA56-45D8-A368-8548F90F8CD6}"/>
              </a:ext>
            </a:extLst>
          </p:cNvPr>
          <p:cNvGrpSpPr/>
          <p:nvPr/>
        </p:nvGrpSpPr>
        <p:grpSpPr>
          <a:xfrm>
            <a:off x="3939888" y="2416320"/>
            <a:ext cx="4114801" cy="2514495"/>
            <a:chOff x="555661" y="1973230"/>
            <a:chExt cx="6239071" cy="331450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1FC0E1B-3F2C-4142-B144-1A81D2470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661" y="1973230"/>
              <a:ext cx="6239071" cy="331450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AA8DA81-D9DE-4CE3-A83F-AEA4C4221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985"/>
            <a:stretch/>
          </p:blipFill>
          <p:spPr>
            <a:xfrm>
              <a:off x="952779" y="2659827"/>
              <a:ext cx="2941889" cy="24455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" cap="sq">
              <a:solidFill>
                <a:schemeClr val="tx1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1650E62-80F1-4FD3-ACC8-1E8DC04224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2057" y="1630416"/>
            <a:ext cx="2598821" cy="40863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9C186A-4DC1-4373-9091-429ADFEABD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232" y="1654543"/>
            <a:ext cx="2361695" cy="22679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539268-1D89-4D24-9C43-AE35F88DA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641" y="4367423"/>
            <a:ext cx="3054879" cy="201432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E276DF-85D9-443B-9FB4-3B37AFF5690D}"/>
              </a:ext>
            </a:extLst>
          </p:cNvPr>
          <p:cNvSpPr txBox="1"/>
          <p:nvPr/>
        </p:nvSpPr>
        <p:spPr>
          <a:xfrm>
            <a:off x="4879919" y="5065107"/>
            <a:ext cx="2278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강의 학습 화면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B14C76-C385-4120-B34C-E9CC89069541}"/>
              </a:ext>
            </a:extLst>
          </p:cNvPr>
          <p:cNvSpPr txBox="1"/>
          <p:nvPr/>
        </p:nvSpPr>
        <p:spPr>
          <a:xfrm>
            <a:off x="8610600" y="5728757"/>
            <a:ext cx="2278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구조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0E3EF-4E55-4964-923D-36D3A137E573}"/>
              </a:ext>
            </a:extLst>
          </p:cNvPr>
          <p:cNvSpPr txBox="1"/>
          <p:nvPr/>
        </p:nvSpPr>
        <p:spPr>
          <a:xfrm>
            <a:off x="424236" y="6425813"/>
            <a:ext cx="310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AdaptiveCard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출력한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Welcome</a:t>
            </a:r>
            <a:r>
              <a:rPr lang="ko-KR" altLang="en-US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메세지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B62C25-9979-440F-9435-BAA6FE176F6A}"/>
              </a:ext>
            </a:extLst>
          </p:cNvPr>
          <p:cNvSpPr txBox="1"/>
          <p:nvPr/>
        </p:nvSpPr>
        <p:spPr>
          <a:xfrm>
            <a:off x="476390" y="3953638"/>
            <a:ext cx="3101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maker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knowledge base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89CA2A-AA6E-46F1-83B8-E6C11FDFF4EB}"/>
              </a:ext>
            </a:extLst>
          </p:cNvPr>
          <p:cNvGrpSpPr/>
          <p:nvPr/>
        </p:nvGrpSpPr>
        <p:grpSpPr>
          <a:xfrm>
            <a:off x="-76998" y="-3669"/>
            <a:ext cx="12192000" cy="6861669"/>
            <a:chOff x="-76998" y="-3669"/>
            <a:chExt cx="12192000" cy="686166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32B798-6E67-4121-B037-D1DCAE1F8912}"/>
                </a:ext>
              </a:extLst>
            </p:cNvPr>
            <p:cNvSpPr/>
            <p:nvPr/>
          </p:nvSpPr>
          <p:spPr>
            <a:xfrm>
              <a:off x="-76998" y="-3669"/>
              <a:ext cx="12192000" cy="6861669"/>
            </a:xfrm>
            <a:prstGeom prst="rect">
              <a:avLst/>
            </a:prstGeom>
            <a:solidFill>
              <a:schemeClr val="tx1">
                <a:alpha val="7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2E06BDE-5E4A-4264-B94E-17153301B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2801" y="1416634"/>
              <a:ext cx="11630025" cy="3867150"/>
            </a:xfrm>
            <a:prstGeom prst="rect">
              <a:avLst/>
            </a:prstGeom>
          </p:spPr>
        </p:pic>
      </p:grpSp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4900F13A-A69B-456D-BBF9-97BE4F2260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82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45"/>
    </mc:Choice>
    <mc:Fallback>
      <p:transition spd="slow" advTm="9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52150AB-BCA6-4D22-A051-8EE8F54D97C5}"/>
              </a:ext>
            </a:extLst>
          </p:cNvPr>
          <p:cNvCxnSpPr/>
          <p:nvPr/>
        </p:nvCxnSpPr>
        <p:spPr>
          <a:xfrm>
            <a:off x="10735733" y="4549567"/>
            <a:ext cx="0" cy="57640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D6C23CF-EA8F-4541-ACC7-85F1E059B1AB}"/>
              </a:ext>
            </a:extLst>
          </p:cNvPr>
          <p:cNvCxnSpPr>
            <a:stCxn id="14" idx="3"/>
          </p:cNvCxnSpPr>
          <p:nvPr/>
        </p:nvCxnSpPr>
        <p:spPr>
          <a:xfrm>
            <a:off x="5268524" y="3249344"/>
            <a:ext cx="3890939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794732" y="281380"/>
            <a:ext cx="5171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9A8B9-E14F-4FD8-A0EB-1407C906BE7D}"/>
              </a:ext>
            </a:extLst>
          </p:cNvPr>
          <p:cNvSpPr txBox="1"/>
          <p:nvPr/>
        </p:nvSpPr>
        <p:spPr>
          <a:xfrm>
            <a:off x="6424539" y="2356233"/>
            <a:ext cx="46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3A92D-EC65-4642-9A4B-459A6CF7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CB06C-8124-49DE-9A73-9EEF91A80D03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6011333" cy="901531"/>
            <a:chOff x="-118533" y="231349"/>
            <a:chExt cx="6011333" cy="901531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5715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복습 퀴즈 용 </a:t>
              </a:r>
              <a:r>
                <a:rPr lang="ko-KR" altLang="en-US" sz="2400" b="1" dirty="0" err="1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endPara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-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코드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F84AD-B9B3-4874-96CE-4DAAC70F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56D59-C8C8-4143-BEA8-4710208FAC79}"/>
              </a:ext>
            </a:extLst>
          </p:cNvPr>
          <p:cNvSpPr txBox="1"/>
          <p:nvPr/>
        </p:nvSpPr>
        <p:spPr>
          <a:xfrm>
            <a:off x="283633" y="1349296"/>
            <a:ext cx="709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허브 주소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:https://github.com/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gywlssww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azure_chatbot_quiz.git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8591C-BD3A-4914-9D64-D7829F34E9B7}"/>
              </a:ext>
            </a:extLst>
          </p:cNvPr>
          <p:cNvSpPr txBox="1"/>
          <p:nvPr/>
        </p:nvSpPr>
        <p:spPr>
          <a:xfrm>
            <a:off x="449579" y="1710432"/>
            <a:ext cx="517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대화 흐름 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FDDA78-8D97-4B4F-8D28-0EA5FC9E9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399" y="2628764"/>
            <a:ext cx="1870125" cy="1241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F48F62B-5161-4E17-81E5-19992C30F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589" y="2605647"/>
            <a:ext cx="3024844" cy="12411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1BD5FF-F27E-4FD4-8CC1-DA015CE05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8974" y="2571139"/>
            <a:ext cx="2361317" cy="2133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AF4FFD-C97B-4C12-BD7D-CF6C0AE8E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12" y="2356233"/>
            <a:ext cx="2613890" cy="2257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98CB91-22B7-4301-A676-7B2C690D1675}"/>
              </a:ext>
            </a:extLst>
          </p:cNvPr>
          <p:cNvSpPr txBox="1"/>
          <p:nvPr/>
        </p:nvSpPr>
        <p:spPr>
          <a:xfrm>
            <a:off x="3153526" y="2187239"/>
            <a:ext cx="2359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학습자 정보 입력 및 조회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C18B9-A3EA-4A70-A036-BD55684EDDB6}"/>
              </a:ext>
            </a:extLst>
          </p:cNvPr>
          <p:cNvSpPr txBox="1"/>
          <p:nvPr/>
        </p:nvSpPr>
        <p:spPr>
          <a:xfrm>
            <a:off x="6111928" y="2187240"/>
            <a:ext cx="2278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퀴즈 출제 및 정답 확인 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FF472-4A43-4196-8B13-CBD583477CAB}"/>
              </a:ext>
            </a:extLst>
          </p:cNvPr>
          <p:cNvSpPr txBox="1"/>
          <p:nvPr/>
        </p:nvSpPr>
        <p:spPr>
          <a:xfrm>
            <a:off x="9338059" y="2181185"/>
            <a:ext cx="198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학습자 정보 갱신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E41429-4BE3-4CC9-ADAD-3EB742445365}"/>
              </a:ext>
            </a:extLst>
          </p:cNvPr>
          <p:cNvSpPr txBox="1"/>
          <p:nvPr/>
        </p:nvSpPr>
        <p:spPr>
          <a:xfrm>
            <a:off x="449579" y="4797414"/>
            <a:ext cx="2613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(0) </a:t>
            </a:r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MainDialog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전체 대화 시작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FF3B767-BB57-4FB4-8D04-5C3DA6141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9463" y="5125976"/>
            <a:ext cx="2526583" cy="8718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807B93-0C9E-4CD1-BC95-C02EDEBB5968}"/>
              </a:ext>
            </a:extLst>
          </p:cNvPr>
          <p:cNvSpPr txBox="1"/>
          <p:nvPr/>
        </p:nvSpPr>
        <p:spPr>
          <a:xfrm>
            <a:off x="8984479" y="6002338"/>
            <a:ext cx="287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(4) </a:t>
            </a:r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MainDialog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전체 대화 종료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8FA73B4-73CE-4907-ADC0-81D6E1AF6B80}"/>
              </a:ext>
            </a:extLst>
          </p:cNvPr>
          <p:cNvCxnSpPr>
            <a:cxnSpLocks/>
            <a:stCxn id="18" idx="2"/>
            <a:endCxn id="14" idx="2"/>
          </p:cNvCxnSpPr>
          <p:nvPr/>
        </p:nvCxnSpPr>
        <p:spPr>
          <a:xfrm rot="5400000" flipH="1">
            <a:off x="6919391" y="1283996"/>
            <a:ext cx="834313" cy="6006171"/>
          </a:xfrm>
          <a:prstGeom prst="bentConnector3">
            <a:avLst>
              <a:gd name="adj1" fmla="val -27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847074-7216-4C5C-BAA3-B4C716C87C16}"/>
              </a:ext>
            </a:extLst>
          </p:cNvPr>
          <p:cNvSpPr txBox="1"/>
          <p:nvPr/>
        </p:nvSpPr>
        <p:spPr>
          <a:xfrm>
            <a:off x="9982200" y="4797414"/>
            <a:ext cx="198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1C393B-172C-4152-84A4-67CB4A98E068}"/>
              </a:ext>
            </a:extLst>
          </p:cNvPr>
          <p:cNvSpPr txBox="1"/>
          <p:nvPr/>
        </p:nvSpPr>
        <p:spPr>
          <a:xfrm>
            <a:off x="6169428" y="4223788"/>
            <a:ext cx="198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</a:t>
            </a:r>
            <a:endParaRPr lang="en-US" altLang="ko-KR" sz="1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7" name="오디오 46">
            <a:hlinkClick r:id="" action="ppaction://media"/>
            <a:extLst>
              <a:ext uri="{FF2B5EF4-FFF2-40B4-BE49-F238E27FC236}">
                <a16:creationId xmlns:a16="http://schemas.microsoft.com/office/drawing/2014/main" id="{0ED6F0E5-EC36-4EA3-A592-14872517E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4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18"/>
    </mc:Choice>
    <mc:Fallback>
      <p:transition spd="slow" advTm="116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794732" y="281380"/>
            <a:ext cx="5171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6011333" cy="901531"/>
            <a:chOff x="-118533" y="231349"/>
            <a:chExt cx="6011333" cy="901531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5715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복습 퀴즈 용 </a:t>
              </a:r>
              <a:r>
                <a:rPr lang="ko-KR" altLang="en-US" sz="2400" b="1" dirty="0" err="1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endPara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-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코드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F84AD-B9B3-4874-96CE-4DAAC70F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56D59-C8C8-4143-BEA8-4710208FAC79}"/>
              </a:ext>
            </a:extLst>
          </p:cNvPr>
          <p:cNvSpPr txBox="1"/>
          <p:nvPr/>
        </p:nvSpPr>
        <p:spPr>
          <a:xfrm>
            <a:off x="283633" y="1349296"/>
            <a:ext cx="709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허브 주소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:https://github.com/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gywlssww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azure_chatbot_quiz.git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8591C-BD3A-4914-9D64-D7829F34E9B7}"/>
              </a:ext>
            </a:extLst>
          </p:cNvPr>
          <p:cNvSpPr txBox="1"/>
          <p:nvPr/>
        </p:nvSpPr>
        <p:spPr>
          <a:xfrm>
            <a:off x="449579" y="1710432"/>
            <a:ext cx="517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대화 흐름 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FDDA78-8D97-4B4F-8D28-0EA5FC9E9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28" y="3240278"/>
            <a:ext cx="1870125" cy="1241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98CB91-22B7-4301-A676-7B2C690D1675}"/>
              </a:ext>
            </a:extLst>
          </p:cNvPr>
          <p:cNvSpPr txBox="1"/>
          <p:nvPr/>
        </p:nvSpPr>
        <p:spPr>
          <a:xfrm>
            <a:off x="525754" y="2563175"/>
            <a:ext cx="261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학습자 정보 입력 및 조회</a:t>
            </a:r>
            <a:r>
              <a:rPr lang="en-US" altLang="ko-KR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두번째 질문부터는 생략</a:t>
            </a:r>
            <a:r>
              <a:rPr lang="en-US" altLang="ko-KR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F3FA9BE-8EA4-4C1F-BBFB-EEB773759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283" y="1884886"/>
            <a:ext cx="7865533" cy="232755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97A964-BC12-498E-8CDE-79B72AEAC8D9}"/>
              </a:ext>
            </a:extLst>
          </p:cNvPr>
          <p:cNvSpPr/>
          <p:nvPr/>
        </p:nvSpPr>
        <p:spPr>
          <a:xfrm>
            <a:off x="4138083" y="2687528"/>
            <a:ext cx="4616450" cy="14188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4DCD3CF-AE5D-4161-8B0D-51FCB6D4C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230" y="4365460"/>
            <a:ext cx="8424518" cy="166987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CDEBA9-F8AB-4B4C-9778-4C88159A2CEF}"/>
              </a:ext>
            </a:extLst>
          </p:cNvPr>
          <p:cNvSpPr/>
          <p:nvPr/>
        </p:nvSpPr>
        <p:spPr>
          <a:xfrm>
            <a:off x="3511549" y="5089946"/>
            <a:ext cx="5513918" cy="8551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C56F882D-4F0B-470B-BEDC-A3953F2F2F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4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22"/>
    </mc:Choice>
    <mc:Fallback>
      <p:transition spd="slow" advTm="45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B18003A-A8C8-4C6C-AB34-86E508DDF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731" y="2140213"/>
            <a:ext cx="8386499" cy="346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794732" y="281380"/>
            <a:ext cx="5171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6011333" cy="901531"/>
            <a:chOff x="-118533" y="231349"/>
            <a:chExt cx="6011333" cy="901531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5715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복습 퀴즈 용 </a:t>
              </a:r>
              <a:r>
                <a:rPr lang="ko-KR" altLang="en-US" sz="2400" b="1" dirty="0" err="1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endPara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-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코드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F84AD-B9B3-4874-96CE-4DAAC70F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56D59-C8C8-4143-BEA8-4710208FAC79}"/>
              </a:ext>
            </a:extLst>
          </p:cNvPr>
          <p:cNvSpPr txBox="1"/>
          <p:nvPr/>
        </p:nvSpPr>
        <p:spPr>
          <a:xfrm>
            <a:off x="283633" y="1349296"/>
            <a:ext cx="709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허브 주소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:https://github.com/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gywlssww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azure_chatbot_quiz.git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8591C-BD3A-4914-9D64-D7829F34E9B7}"/>
              </a:ext>
            </a:extLst>
          </p:cNvPr>
          <p:cNvSpPr txBox="1"/>
          <p:nvPr/>
        </p:nvSpPr>
        <p:spPr>
          <a:xfrm>
            <a:off x="449579" y="1710432"/>
            <a:ext cx="517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대화 흐름 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8CB91-22B7-4301-A676-7B2C690D1675}"/>
              </a:ext>
            </a:extLst>
          </p:cNvPr>
          <p:cNvSpPr txBox="1"/>
          <p:nvPr/>
        </p:nvSpPr>
        <p:spPr>
          <a:xfrm>
            <a:off x="525754" y="2563175"/>
            <a:ext cx="261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퀴즈 출제 및 정답 확인 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97A964-BC12-498E-8CDE-79B72AEAC8D9}"/>
              </a:ext>
            </a:extLst>
          </p:cNvPr>
          <p:cNvSpPr/>
          <p:nvPr/>
        </p:nvSpPr>
        <p:spPr>
          <a:xfrm>
            <a:off x="3833283" y="4025296"/>
            <a:ext cx="7718424" cy="14834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BB274E-95A0-497C-806E-BD4681085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79" y="3147950"/>
            <a:ext cx="3024844" cy="1241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AAA569-D37F-455E-A285-EE98ADD639A5}"/>
              </a:ext>
            </a:extLst>
          </p:cNvPr>
          <p:cNvSpPr/>
          <p:nvPr/>
        </p:nvSpPr>
        <p:spPr>
          <a:xfrm>
            <a:off x="3833283" y="3026430"/>
            <a:ext cx="7566024" cy="4761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B3589296-05FB-4684-B551-32F79B7CE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1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8"/>
    </mc:Choice>
    <mc:Fallback>
      <p:transition spd="slow" advTm="19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6011333" cy="901531"/>
            <a:chOff x="-118533" y="231349"/>
            <a:chExt cx="6011333" cy="901531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5715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복습 퀴즈 용 </a:t>
              </a:r>
              <a:r>
                <a:rPr lang="ko-KR" altLang="en-US" sz="2400" b="1" dirty="0" err="1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endPara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-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코드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F84AD-B9B3-4874-96CE-4DAAC70F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8591C-BD3A-4914-9D64-D7829F34E9B7}"/>
              </a:ext>
            </a:extLst>
          </p:cNvPr>
          <p:cNvSpPr txBox="1"/>
          <p:nvPr/>
        </p:nvSpPr>
        <p:spPr>
          <a:xfrm>
            <a:off x="449579" y="1202179"/>
            <a:ext cx="517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대화 흐름 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8CB91-22B7-4301-A676-7B2C690D1675}"/>
              </a:ext>
            </a:extLst>
          </p:cNvPr>
          <p:cNvSpPr txBox="1"/>
          <p:nvPr/>
        </p:nvSpPr>
        <p:spPr>
          <a:xfrm>
            <a:off x="517288" y="1733896"/>
            <a:ext cx="261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퀴즈 출제 및 정답 확인 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BB274E-95A0-497C-806E-BD4681085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88" y="2299529"/>
            <a:ext cx="3024844" cy="12411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F78395-41A2-4FD0-BE7F-6C60A50CC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063" y="507044"/>
            <a:ext cx="7124170" cy="39324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C17E3D-B983-4821-A436-8A70A95E6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153" y="4508840"/>
            <a:ext cx="7197990" cy="1825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4C62D5-B2CE-4621-9D99-2B26C1E46E42}"/>
              </a:ext>
            </a:extLst>
          </p:cNvPr>
          <p:cNvSpPr txBox="1"/>
          <p:nvPr/>
        </p:nvSpPr>
        <p:spPr>
          <a:xfrm>
            <a:off x="446474" y="4181020"/>
            <a:ext cx="3500146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 논리 적용 시</a:t>
            </a:r>
            <a:r>
              <a:rPr lang="en-US" altLang="ko-KR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반복해도 괜찮은 작업과 </a:t>
            </a:r>
            <a:endParaRPr lang="en-US" altLang="ko-KR" sz="16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반복하면 안 되는 작업을 구분하면서 </a:t>
            </a:r>
            <a:endParaRPr lang="en-US" altLang="ko-KR" sz="16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대화 흐름으로 정보를 전달하는 것이 관건이었음</a:t>
            </a:r>
            <a:endParaRPr lang="en-US" altLang="ko-KR" sz="16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80B40925-C5AC-4C48-9DD3-7A05AEF26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9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89"/>
    </mc:Choice>
    <mc:Fallback>
      <p:transition spd="slow" advTm="93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371C-B907-4E01-8106-1AE866D2510E}"/>
              </a:ext>
            </a:extLst>
          </p:cNvPr>
          <p:cNvSpPr txBox="1"/>
          <p:nvPr/>
        </p:nvSpPr>
        <p:spPr>
          <a:xfrm>
            <a:off x="6794732" y="281380"/>
            <a:ext cx="51714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강의 학습 도우미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조교 </a:t>
            </a:r>
            <a:r>
              <a:rPr lang="ko-KR" altLang="en-US" b="1" dirty="0" err="1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딩</a:t>
            </a:r>
            <a:r>
              <a:rPr lang="en-US" altLang="ko-KR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b="1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5997C8-70F4-48B9-8A87-F1E626382CD1}"/>
              </a:ext>
            </a:extLst>
          </p:cNvPr>
          <p:cNvGrpSpPr/>
          <p:nvPr/>
        </p:nvGrpSpPr>
        <p:grpSpPr>
          <a:xfrm>
            <a:off x="-118533" y="231349"/>
            <a:ext cx="6011333" cy="901531"/>
            <a:chOff x="-118533" y="231349"/>
            <a:chExt cx="6011333" cy="901531"/>
          </a:xfrm>
        </p:grpSpPr>
        <p:sp>
          <p:nvSpPr>
            <p:cNvPr id="7" name="순서도: 지연 6">
              <a:extLst>
                <a:ext uri="{FF2B5EF4-FFF2-40B4-BE49-F238E27FC236}">
                  <a16:creationId xmlns:a16="http://schemas.microsoft.com/office/drawing/2014/main" id="{E2FCBE33-CDEB-42EB-B40D-9CDDE0769592}"/>
                </a:ext>
              </a:extLst>
            </p:cNvPr>
            <p:cNvSpPr/>
            <p:nvPr/>
          </p:nvSpPr>
          <p:spPr>
            <a:xfrm>
              <a:off x="-118533" y="231349"/>
              <a:ext cx="804333" cy="78740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10E7EA-0B8E-4D75-BE82-8C1E06E345FB}"/>
                </a:ext>
              </a:extLst>
            </p:cNvPr>
            <p:cNvSpPr txBox="1"/>
            <p:nvPr/>
          </p:nvSpPr>
          <p:spPr>
            <a:xfrm>
              <a:off x="177798" y="394216"/>
              <a:ext cx="5715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</a:t>
              </a:r>
              <a:r>
                <a:rPr lang="ko-KR" altLang="en-US" sz="24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복습 퀴즈 용 </a:t>
              </a:r>
              <a:r>
                <a:rPr lang="ko-KR" altLang="en-US" sz="2400" b="1" dirty="0" err="1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챗봇</a:t>
              </a:r>
              <a:endPara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-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소스 코드</a:t>
              </a:r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F84AD-B9B3-4874-96CE-4DAAC70F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2020 Azure Chatbot </a:t>
            </a:r>
            <a:r>
              <a:rPr lang="ko-KR" altLang="en-US"/>
              <a:t>경진대회 </a:t>
            </a:r>
            <a:r>
              <a:rPr lang="en-US" altLang="ko-KR"/>
              <a:t>- team 502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56D59-C8C8-4143-BEA8-4710208FAC79}"/>
              </a:ext>
            </a:extLst>
          </p:cNvPr>
          <p:cNvSpPr txBox="1"/>
          <p:nvPr/>
        </p:nvSpPr>
        <p:spPr>
          <a:xfrm>
            <a:off x="283633" y="1349296"/>
            <a:ext cx="709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 허브 주소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:https://github.com/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gywlssww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azure_chatbot_quiz.git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8591C-BD3A-4914-9D64-D7829F34E9B7}"/>
              </a:ext>
            </a:extLst>
          </p:cNvPr>
          <p:cNvSpPr txBox="1"/>
          <p:nvPr/>
        </p:nvSpPr>
        <p:spPr>
          <a:xfrm>
            <a:off x="449579" y="1710432"/>
            <a:ext cx="517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대화 흐름 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8CB91-22B7-4301-A676-7B2C690D1675}"/>
              </a:ext>
            </a:extLst>
          </p:cNvPr>
          <p:cNvSpPr txBox="1"/>
          <p:nvPr/>
        </p:nvSpPr>
        <p:spPr>
          <a:xfrm>
            <a:off x="525754" y="2563175"/>
            <a:ext cx="261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퀴즈 출제 및 정답 확인 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BB274E-95A0-497C-806E-BD4681085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79" y="3147950"/>
            <a:ext cx="3024844" cy="12411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C06FAC-A3A6-4713-9EEE-116625C5B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814" y="2240126"/>
            <a:ext cx="8300105" cy="18156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1018E9-CDD4-4877-B4E4-EC9639012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814" y="4817533"/>
            <a:ext cx="8307529" cy="9936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783BE3-10B3-4D6B-9523-CA6C0DD79ACF}"/>
              </a:ext>
            </a:extLst>
          </p:cNvPr>
          <p:cNvSpPr txBox="1"/>
          <p:nvPr/>
        </p:nvSpPr>
        <p:spPr>
          <a:xfrm>
            <a:off x="3483726" y="4315662"/>
            <a:ext cx="2612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풀 문제 남은 경우 반복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6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181E28BF-909C-4111-8419-C608CFB62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5"/>
    </mc:Choice>
    <mc:Fallback>
      <p:transition spd="slow" advTm="7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25E3DD7D17114C8B384B881FB75C3A" ma:contentTypeVersion="8" ma:contentTypeDescription="새 문서를 만듭니다." ma:contentTypeScope="" ma:versionID="79bc5a1f1311b19ee1a4c4db5a7e2323">
  <xsd:schema xmlns:xsd="http://www.w3.org/2001/XMLSchema" xmlns:xs="http://www.w3.org/2001/XMLSchema" xmlns:p="http://schemas.microsoft.com/office/2006/metadata/properties" xmlns:ns3="31cf2902-55f8-4ea3-99b6-013b013c1329" xmlns:ns4="37cd9011-814a-4bf5-8244-1c4632a70492" targetNamespace="http://schemas.microsoft.com/office/2006/metadata/properties" ma:root="true" ma:fieldsID="7739a99b7a038f6d34677f9249765462" ns3:_="" ns4:_="">
    <xsd:import namespace="31cf2902-55f8-4ea3-99b6-013b013c1329"/>
    <xsd:import namespace="37cd9011-814a-4bf5-8244-1c4632a7049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f2902-55f8-4ea3-99b6-013b013c132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cd9011-814a-4bf5-8244-1c4632a704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38C0DE-DE29-4B94-A4B2-AD51C523A8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cf2902-55f8-4ea3-99b6-013b013c1329"/>
    <ds:schemaRef ds:uri="37cd9011-814a-4bf5-8244-1c4632a70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B15DFA-5DBA-4165-8760-ADB2010227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1D055C-EDDE-4A93-806F-9ADA69FC5700}">
  <ds:schemaRefs>
    <ds:schemaRef ds:uri="31cf2902-55f8-4ea3-99b6-013b013c1329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37cd9011-814a-4bf5-8244-1c4632a7049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1188</Words>
  <Application>Microsoft Office PowerPoint</Application>
  <PresentationFormat>와이드스크린</PresentationFormat>
  <Paragraphs>154</Paragraphs>
  <Slides>13</Slides>
  <Notes>9</Notes>
  <HiddenSlides>0</HiddenSlides>
  <MMClips>13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전효진</dc:creator>
  <cp:lastModifiedBy>전효진</cp:lastModifiedBy>
  <cp:revision>19</cp:revision>
  <dcterms:created xsi:type="dcterms:W3CDTF">2020-07-24T22:49:48Z</dcterms:created>
  <dcterms:modified xsi:type="dcterms:W3CDTF">2020-07-25T09:34:38Z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0x010100DF25E3DD7D17114C8B384B881FB75C3A</vt:lpwstr>
  </property>
</Properties>
</file>